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8"/>
  </p:handoutMasterIdLst>
  <p:sldIdLst>
    <p:sldId id="295" r:id="rId2"/>
    <p:sldId id="274" r:id="rId3"/>
    <p:sldId id="292" r:id="rId4"/>
    <p:sldId id="288" r:id="rId5"/>
    <p:sldId id="289" r:id="rId6"/>
    <p:sldId id="290" r:id="rId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ebp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emf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7.e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E38997AC-8359-8620-DE2D-4133DADFB6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77" t="14603" r="26161" b="55440"/>
          <a:stretch/>
        </p:blipFill>
        <p:spPr>
          <a:xfrm>
            <a:off x="6847420" y="4276473"/>
            <a:ext cx="2462151" cy="2581527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14447" y="1404430"/>
            <a:ext cx="8047333" cy="4639233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17319" y="2289329"/>
            <a:ext cx="6677891" cy="227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La pizza est coupée en 8. Papa et maman ont pris 3 parts pour eux. </a:t>
            </a:r>
            <a:endParaRPr lang="fr-FR" sz="3200" dirty="0">
              <a:solidFill>
                <a:schemeClr val="tx1"/>
              </a:solidFill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parts reste-t-il pour les enfants ?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étapes.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377045"/>
            <a:ext cx="53739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comprends le problème.</a:t>
            </a:r>
          </a:p>
        </p:txBody>
      </p:sp>
      <p:sp>
        <p:nvSpPr>
          <p:cNvPr id="13" name="ZoneTexte 12">
            <a:extLst>
              <a:ext uri="{FF2B5EF4-FFF2-40B4-BE49-F238E27FC236}">
                <a16:creationId xmlns:a16="http://schemas.microsoft.com/office/drawing/2014/main" id="{E05E045C-A47D-9F91-7245-88150B2172BB}"/>
              </a:ext>
            </a:extLst>
          </p:cNvPr>
          <p:cNvSpPr txBox="1"/>
          <p:nvPr/>
        </p:nvSpPr>
        <p:spPr>
          <a:xfrm>
            <a:off x="3435205" y="2795322"/>
            <a:ext cx="534057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représente le problème.</a:t>
            </a:r>
          </a:p>
        </p:txBody>
      </p:sp>
      <p:pic>
        <p:nvPicPr>
          <p:cNvPr id="14" name="Image 13">
            <a:extLst>
              <a:ext uri="{FF2B5EF4-FFF2-40B4-BE49-F238E27FC236}">
                <a16:creationId xmlns:a16="http://schemas.microsoft.com/office/drawing/2014/main" id="{138B1B44-D3F9-159A-B176-176BB7E8A6D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435206" y="415841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calcule la réponse.</a:t>
            </a:r>
          </a:p>
        </p:txBody>
      </p:sp>
      <p:pic>
        <p:nvPicPr>
          <p:cNvPr id="17" name="Image 16">
            <a:extLst>
              <a:ext uri="{FF2B5EF4-FFF2-40B4-BE49-F238E27FC236}">
                <a16:creationId xmlns:a16="http://schemas.microsoft.com/office/drawing/2014/main" id="{09835C03-C137-2A0A-2AF7-AC71A4E2DFF9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01851" y="5617419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ingdings" panose="05000000000000000000" pitchFamily="2" charset="2"/>
              </a:rPr>
              <a:t> </a:t>
            </a:r>
            <a:r>
              <a:rPr lang="fr-FR" sz="3200" dirty="0"/>
              <a:t>Je réponds à la question.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C8F73C6-344D-6794-D5FD-3BF3EA1189A5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6B0D3AF5-D510-5A72-BDCB-CA8B47ADB3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764722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1" grpId="0" animBg="1"/>
      <p:bldP spid="12" grpId="0"/>
      <p:bldP spid="13" grpId="0"/>
      <p:bldP spid="16" grpId="0"/>
      <p:bldP spid="1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401851" y="1155592"/>
            <a:ext cx="548485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Je cherche le nombre de parts restantes.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435206" y="5569368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5 parts de pizza.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508499" y="4220116"/>
            <a:ext cx="51871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4000" dirty="0">
                <a:solidFill>
                  <a:srgbClr val="C00000"/>
                </a:solidFill>
              </a:rPr>
              <a:t>8 – 3 = 5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grpSp>
        <p:nvGrpSpPr>
          <p:cNvPr id="39" name="Groupe 38">
            <a:extLst>
              <a:ext uri="{FF2B5EF4-FFF2-40B4-BE49-F238E27FC236}">
                <a16:creationId xmlns:a16="http://schemas.microsoft.com/office/drawing/2014/main" id="{7E43F14F-4598-8D25-78E3-563959189CA4}"/>
              </a:ext>
            </a:extLst>
          </p:cNvPr>
          <p:cNvGrpSpPr/>
          <p:nvPr/>
        </p:nvGrpSpPr>
        <p:grpSpPr>
          <a:xfrm>
            <a:off x="3406000" y="2684456"/>
            <a:ext cx="5429861" cy="1080616"/>
            <a:chOff x="3181719" y="2683296"/>
            <a:chExt cx="5187156" cy="1080616"/>
          </a:xfrm>
        </p:grpSpPr>
        <p:sp>
          <p:nvSpPr>
            <p:cNvPr id="36" name="Ellipse 35">
              <a:extLst>
                <a:ext uri="{FF2B5EF4-FFF2-40B4-BE49-F238E27FC236}">
                  <a16:creationId xmlns:a16="http://schemas.microsoft.com/office/drawing/2014/main" id="{F4DF3FDA-A35B-0B9B-CED3-49CC6C1A87BA}"/>
                </a:ext>
              </a:extLst>
            </p:cNvPr>
            <p:cNvSpPr/>
            <p:nvPr/>
          </p:nvSpPr>
          <p:spPr>
            <a:xfrm>
              <a:off x="7691214" y="273745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1522EA18-0201-A4E4-9C5E-7882EC4F4259}"/>
                </a:ext>
              </a:extLst>
            </p:cNvPr>
            <p:cNvSpPr txBox="1"/>
            <p:nvPr/>
          </p:nvSpPr>
          <p:spPr>
            <a:xfrm>
              <a:off x="3181719" y="2686694"/>
              <a:ext cx="518715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3200" dirty="0">
                  <a:solidFill>
                    <a:srgbClr val="C00000"/>
                  </a:solidFill>
                  <a:sym typeface="Wingdings" panose="05000000000000000000" pitchFamily="2" charset="2"/>
                </a:rPr>
                <a:t> </a:t>
              </a:r>
              <a:r>
                <a:rPr lang="fr-FR" sz="3200" dirty="0">
                  <a:solidFill>
                    <a:srgbClr val="C00000"/>
                  </a:solidFill>
                </a:rPr>
                <a:t>Je représente </a:t>
              </a:r>
            </a:p>
            <a:p>
              <a:r>
                <a:rPr lang="fr-FR" sz="3200" dirty="0">
                  <a:solidFill>
                    <a:srgbClr val="C00000"/>
                  </a:solidFill>
                </a:rPr>
                <a:t>le problème.</a:t>
              </a:r>
            </a:p>
          </p:txBody>
        </p:sp>
        <p:sp>
          <p:nvSpPr>
            <p:cNvPr id="4" name="Ellipse 3">
              <a:extLst>
                <a:ext uri="{FF2B5EF4-FFF2-40B4-BE49-F238E27FC236}">
                  <a16:creationId xmlns:a16="http://schemas.microsoft.com/office/drawing/2014/main" id="{548E5DEF-5F55-6577-59A6-E247FCE27EC5}"/>
                </a:ext>
              </a:extLst>
            </p:cNvPr>
            <p:cNvSpPr/>
            <p:nvPr/>
          </p:nvSpPr>
          <p:spPr>
            <a:xfrm>
              <a:off x="6238504" y="2741389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Ellipse 4">
              <a:extLst>
                <a:ext uri="{FF2B5EF4-FFF2-40B4-BE49-F238E27FC236}">
                  <a16:creationId xmlns:a16="http://schemas.microsoft.com/office/drawing/2014/main" id="{8075A6CE-C51C-4AB7-E97E-A9810FE2B6C8}"/>
                </a:ext>
              </a:extLst>
            </p:cNvPr>
            <p:cNvSpPr/>
            <p:nvPr/>
          </p:nvSpPr>
          <p:spPr>
            <a:xfrm>
              <a:off x="6238504" y="320960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3" name="Ellipse 12">
              <a:extLst>
                <a:ext uri="{FF2B5EF4-FFF2-40B4-BE49-F238E27FC236}">
                  <a16:creationId xmlns:a16="http://schemas.microsoft.com/office/drawing/2014/main" id="{2CBE4EC4-2E41-69FF-2480-C97D045BBD03}"/>
                </a:ext>
              </a:extLst>
            </p:cNvPr>
            <p:cNvSpPr/>
            <p:nvPr/>
          </p:nvSpPr>
          <p:spPr>
            <a:xfrm>
              <a:off x="6723413" y="2741389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4" name="Ellipse 13">
              <a:extLst>
                <a:ext uri="{FF2B5EF4-FFF2-40B4-BE49-F238E27FC236}">
                  <a16:creationId xmlns:a16="http://schemas.microsoft.com/office/drawing/2014/main" id="{8004EEB8-C7D0-14BC-08CC-461038000B66}"/>
                </a:ext>
              </a:extLst>
            </p:cNvPr>
            <p:cNvSpPr/>
            <p:nvPr/>
          </p:nvSpPr>
          <p:spPr>
            <a:xfrm>
              <a:off x="6723413" y="320960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7" name="Ellipse 16">
              <a:extLst>
                <a:ext uri="{FF2B5EF4-FFF2-40B4-BE49-F238E27FC236}">
                  <a16:creationId xmlns:a16="http://schemas.microsoft.com/office/drawing/2014/main" id="{059250EB-64C6-0C50-1A14-480A89C89F64}"/>
                </a:ext>
              </a:extLst>
            </p:cNvPr>
            <p:cNvSpPr/>
            <p:nvPr/>
          </p:nvSpPr>
          <p:spPr>
            <a:xfrm>
              <a:off x="7208322" y="2741389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19" name="Ellipse 18">
              <a:extLst>
                <a:ext uri="{FF2B5EF4-FFF2-40B4-BE49-F238E27FC236}">
                  <a16:creationId xmlns:a16="http://schemas.microsoft.com/office/drawing/2014/main" id="{588484C7-250D-DBCA-CA63-405923B5D9CC}"/>
                </a:ext>
              </a:extLst>
            </p:cNvPr>
            <p:cNvSpPr/>
            <p:nvPr/>
          </p:nvSpPr>
          <p:spPr>
            <a:xfrm>
              <a:off x="7208322" y="320960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2" name="Ellipse 21">
              <a:extLst>
                <a:ext uri="{FF2B5EF4-FFF2-40B4-BE49-F238E27FC236}">
                  <a16:creationId xmlns:a16="http://schemas.microsoft.com/office/drawing/2014/main" id="{55E1E7FF-CE74-319F-5E85-D6AF65C87D59}"/>
                </a:ext>
              </a:extLst>
            </p:cNvPr>
            <p:cNvSpPr/>
            <p:nvPr/>
          </p:nvSpPr>
          <p:spPr>
            <a:xfrm>
              <a:off x="7693231" y="2741389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23" name="Ellipse 22">
              <a:extLst>
                <a:ext uri="{FF2B5EF4-FFF2-40B4-BE49-F238E27FC236}">
                  <a16:creationId xmlns:a16="http://schemas.microsoft.com/office/drawing/2014/main" id="{4A325274-2C67-4B58-B262-A01373691A87}"/>
                </a:ext>
              </a:extLst>
            </p:cNvPr>
            <p:cNvSpPr/>
            <p:nvPr/>
          </p:nvSpPr>
          <p:spPr>
            <a:xfrm>
              <a:off x="7693231" y="320960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cxnSp>
          <p:nvCxnSpPr>
            <p:cNvPr id="26" name="Connecteur droit 25">
              <a:extLst>
                <a:ext uri="{FF2B5EF4-FFF2-40B4-BE49-F238E27FC236}">
                  <a16:creationId xmlns:a16="http://schemas.microsoft.com/office/drawing/2014/main" id="{BDEBDCBB-C4F8-FFAF-E479-E643544FA5DC}"/>
                </a:ext>
              </a:extLst>
            </p:cNvPr>
            <p:cNvCxnSpPr/>
            <p:nvPr/>
          </p:nvCxnSpPr>
          <p:spPr>
            <a:xfrm flipH="1">
              <a:off x="7693231" y="2683296"/>
              <a:ext cx="471689" cy="5225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Connecteur droit 26">
              <a:extLst>
                <a:ext uri="{FF2B5EF4-FFF2-40B4-BE49-F238E27FC236}">
                  <a16:creationId xmlns:a16="http://schemas.microsoft.com/office/drawing/2014/main" id="{0E3FACA9-D816-4002-E6F4-2FC381D14B7A}"/>
                </a:ext>
              </a:extLst>
            </p:cNvPr>
            <p:cNvCxnSpPr/>
            <p:nvPr/>
          </p:nvCxnSpPr>
          <p:spPr>
            <a:xfrm flipH="1">
              <a:off x="7693231" y="3167743"/>
              <a:ext cx="471689" cy="5225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>
              <a:extLst>
                <a:ext uri="{FF2B5EF4-FFF2-40B4-BE49-F238E27FC236}">
                  <a16:creationId xmlns:a16="http://schemas.microsoft.com/office/drawing/2014/main" id="{AC07F313-414F-007E-20CC-B660FE5CDFDC}"/>
                </a:ext>
              </a:extLst>
            </p:cNvPr>
            <p:cNvCxnSpPr/>
            <p:nvPr/>
          </p:nvCxnSpPr>
          <p:spPr>
            <a:xfrm flipH="1">
              <a:off x="7157572" y="3173549"/>
              <a:ext cx="471689" cy="522514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Ellipse 32">
              <a:extLst>
                <a:ext uri="{FF2B5EF4-FFF2-40B4-BE49-F238E27FC236}">
                  <a16:creationId xmlns:a16="http://schemas.microsoft.com/office/drawing/2014/main" id="{443C6DBE-BC5D-8E6B-BB3E-EF0D50DC9F0F}"/>
                </a:ext>
              </a:extLst>
            </p:cNvPr>
            <p:cNvSpPr/>
            <p:nvPr/>
          </p:nvSpPr>
          <p:spPr>
            <a:xfrm>
              <a:off x="6236487" y="273745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4" name="Ellipse 33">
              <a:extLst>
                <a:ext uri="{FF2B5EF4-FFF2-40B4-BE49-F238E27FC236}">
                  <a16:creationId xmlns:a16="http://schemas.microsoft.com/office/drawing/2014/main" id="{CA55754F-F66C-575F-1274-575F5B24A8A2}"/>
                </a:ext>
              </a:extLst>
            </p:cNvPr>
            <p:cNvSpPr/>
            <p:nvPr/>
          </p:nvSpPr>
          <p:spPr>
            <a:xfrm>
              <a:off x="6721396" y="273745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35" name="Ellipse 34">
              <a:extLst>
                <a:ext uri="{FF2B5EF4-FFF2-40B4-BE49-F238E27FC236}">
                  <a16:creationId xmlns:a16="http://schemas.microsoft.com/office/drawing/2014/main" id="{C62C15B2-B3CE-BD80-56E9-B91CF08D6A92}"/>
                </a:ext>
              </a:extLst>
            </p:cNvPr>
            <p:cNvSpPr/>
            <p:nvPr/>
          </p:nvSpPr>
          <p:spPr>
            <a:xfrm>
              <a:off x="7206305" y="2737450"/>
              <a:ext cx="407719" cy="407719"/>
            </a:xfrm>
            <a:prstGeom prst="ellipse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Comment représenter ? </a:t>
            </a:r>
            <a:r>
              <a:rPr lang="fr-FR" b="1" dirty="0"/>
              <a:t>1</a:t>
            </a:r>
            <a:r>
              <a:rPr lang="fr-FR" b="1" baseline="30000" dirty="0"/>
              <a:t>ère</a:t>
            </a:r>
            <a:r>
              <a:rPr lang="fr-FR" b="1" dirty="0"/>
              <a:t> façon</a:t>
            </a:r>
            <a:r>
              <a:rPr lang="fr-FR" dirty="0"/>
              <a:t> 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B7AA6381-D5F3-28BE-155B-EFB35DDC09E6}"/>
              </a:ext>
            </a:extLst>
          </p:cNvPr>
          <p:cNvSpPr/>
          <p:nvPr/>
        </p:nvSpPr>
        <p:spPr>
          <a:xfrm>
            <a:off x="5276602" y="4065319"/>
            <a:ext cx="1472741" cy="59619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?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EA548A0E-48B1-6D4F-6C6C-6D7B74CE92C8}"/>
              </a:ext>
            </a:extLst>
          </p:cNvPr>
          <p:cNvSpPr/>
          <p:nvPr/>
        </p:nvSpPr>
        <p:spPr>
          <a:xfrm>
            <a:off x="3185343" y="4065319"/>
            <a:ext cx="2091259" cy="596198"/>
          </a:xfrm>
          <a:prstGeom prst="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200" dirty="0"/>
              <a:t>3 (parents)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A8D5D802-C552-6D81-B39D-C146D2AA437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590" b="49889"/>
          <a:stretch/>
        </p:blipFill>
        <p:spPr>
          <a:xfrm>
            <a:off x="162139" y="1027742"/>
            <a:ext cx="2860404" cy="1533420"/>
          </a:xfrm>
          <a:prstGeom prst="rect">
            <a:avLst/>
          </a:prstGeom>
        </p:spPr>
      </p:pic>
      <p:sp>
        <p:nvSpPr>
          <p:cNvPr id="5" name="Ellipse 4">
            <a:extLst>
              <a:ext uri="{FF2B5EF4-FFF2-40B4-BE49-F238E27FC236}">
                <a16:creationId xmlns:a16="http://schemas.microsoft.com/office/drawing/2014/main" id="{71531B51-02F0-5F4A-DD80-FE0C1BE201AE}"/>
              </a:ext>
            </a:extLst>
          </p:cNvPr>
          <p:cNvSpPr/>
          <p:nvPr/>
        </p:nvSpPr>
        <p:spPr>
          <a:xfrm>
            <a:off x="5585323" y="141725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86196DF9-F6A4-1C0A-9227-DD17C0EBF7AA}"/>
              </a:ext>
            </a:extLst>
          </p:cNvPr>
          <p:cNvSpPr/>
          <p:nvPr/>
        </p:nvSpPr>
        <p:spPr>
          <a:xfrm>
            <a:off x="4132613" y="142119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34EED25-C0B7-4F50-1A2F-003A1282CEBC}"/>
              </a:ext>
            </a:extLst>
          </p:cNvPr>
          <p:cNvSpPr/>
          <p:nvPr/>
        </p:nvSpPr>
        <p:spPr>
          <a:xfrm>
            <a:off x="4132613" y="188940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Ellipse 8">
            <a:extLst>
              <a:ext uri="{FF2B5EF4-FFF2-40B4-BE49-F238E27FC236}">
                <a16:creationId xmlns:a16="http://schemas.microsoft.com/office/drawing/2014/main" id="{77986163-FCEF-38A0-83D6-3FCEEEAF6E60}"/>
              </a:ext>
            </a:extLst>
          </p:cNvPr>
          <p:cNvSpPr/>
          <p:nvPr/>
        </p:nvSpPr>
        <p:spPr>
          <a:xfrm>
            <a:off x="4617522" y="142119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A81141CB-0CA4-3772-EFFA-B280617ACF4B}"/>
              </a:ext>
            </a:extLst>
          </p:cNvPr>
          <p:cNvSpPr/>
          <p:nvPr/>
        </p:nvSpPr>
        <p:spPr>
          <a:xfrm>
            <a:off x="4617522" y="188940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8C3C524D-FE18-2A22-71C0-2532513E0534}"/>
              </a:ext>
            </a:extLst>
          </p:cNvPr>
          <p:cNvSpPr/>
          <p:nvPr/>
        </p:nvSpPr>
        <p:spPr>
          <a:xfrm>
            <a:off x="5102431" y="142119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34A7AA9B-CA6B-7563-CD00-CC394D105CAF}"/>
              </a:ext>
            </a:extLst>
          </p:cNvPr>
          <p:cNvSpPr/>
          <p:nvPr/>
        </p:nvSpPr>
        <p:spPr>
          <a:xfrm>
            <a:off x="5102431" y="188940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5BD47CE2-EED4-EA6B-F206-12341DFE2D72}"/>
              </a:ext>
            </a:extLst>
          </p:cNvPr>
          <p:cNvSpPr/>
          <p:nvPr/>
        </p:nvSpPr>
        <p:spPr>
          <a:xfrm>
            <a:off x="5587340" y="1421191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4EC493CB-2912-3280-B97C-BAA176ABB732}"/>
              </a:ext>
            </a:extLst>
          </p:cNvPr>
          <p:cNvSpPr/>
          <p:nvPr/>
        </p:nvSpPr>
        <p:spPr>
          <a:xfrm>
            <a:off x="5587340" y="188940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6" name="Connecteur droit 15">
            <a:extLst>
              <a:ext uri="{FF2B5EF4-FFF2-40B4-BE49-F238E27FC236}">
                <a16:creationId xmlns:a16="http://schemas.microsoft.com/office/drawing/2014/main" id="{2D115290-570E-E943-6238-38E93789F767}"/>
              </a:ext>
            </a:extLst>
          </p:cNvPr>
          <p:cNvCxnSpPr/>
          <p:nvPr/>
        </p:nvCxnSpPr>
        <p:spPr>
          <a:xfrm flipH="1">
            <a:off x="5587340" y="1363098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4046C353-0DE6-EAAC-2F59-701F75E8F449}"/>
              </a:ext>
            </a:extLst>
          </p:cNvPr>
          <p:cNvCxnSpPr/>
          <p:nvPr/>
        </p:nvCxnSpPr>
        <p:spPr>
          <a:xfrm flipH="1">
            <a:off x="5587340" y="1847545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>
            <a:extLst>
              <a:ext uri="{FF2B5EF4-FFF2-40B4-BE49-F238E27FC236}">
                <a16:creationId xmlns:a16="http://schemas.microsoft.com/office/drawing/2014/main" id="{A4721911-83AC-E712-B211-7D4BDF26D341}"/>
              </a:ext>
            </a:extLst>
          </p:cNvPr>
          <p:cNvCxnSpPr/>
          <p:nvPr/>
        </p:nvCxnSpPr>
        <p:spPr>
          <a:xfrm flipH="1">
            <a:off x="5051681" y="1853351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Ellipse 26">
            <a:extLst>
              <a:ext uri="{FF2B5EF4-FFF2-40B4-BE49-F238E27FC236}">
                <a16:creationId xmlns:a16="http://schemas.microsoft.com/office/drawing/2014/main" id="{02B71F9B-F762-7396-E25C-FAFA072FE85A}"/>
              </a:ext>
            </a:extLst>
          </p:cNvPr>
          <p:cNvSpPr/>
          <p:nvPr/>
        </p:nvSpPr>
        <p:spPr>
          <a:xfrm>
            <a:off x="4130596" y="141725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8" name="Ellipse 27">
            <a:extLst>
              <a:ext uri="{FF2B5EF4-FFF2-40B4-BE49-F238E27FC236}">
                <a16:creationId xmlns:a16="http://schemas.microsoft.com/office/drawing/2014/main" id="{3AA20429-0CE2-0E8A-C446-BD276F16E4F8}"/>
              </a:ext>
            </a:extLst>
          </p:cNvPr>
          <p:cNvSpPr/>
          <p:nvPr/>
        </p:nvSpPr>
        <p:spPr>
          <a:xfrm>
            <a:off x="4615505" y="141725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9" name="Ellipse 28">
            <a:extLst>
              <a:ext uri="{FF2B5EF4-FFF2-40B4-BE49-F238E27FC236}">
                <a16:creationId xmlns:a16="http://schemas.microsoft.com/office/drawing/2014/main" id="{F77F359C-B802-CFA9-6FA6-6278F4934763}"/>
              </a:ext>
            </a:extLst>
          </p:cNvPr>
          <p:cNvSpPr/>
          <p:nvPr/>
        </p:nvSpPr>
        <p:spPr>
          <a:xfrm>
            <a:off x="5100414" y="1417252"/>
            <a:ext cx="407719" cy="407719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CED4819D-1DA7-BB16-4B76-C99E76462D4F}"/>
              </a:ext>
            </a:extLst>
          </p:cNvPr>
          <p:cNvSpPr/>
          <p:nvPr/>
        </p:nvSpPr>
        <p:spPr>
          <a:xfrm>
            <a:off x="3185344" y="3463079"/>
            <a:ext cx="3564000" cy="602240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3600" dirty="0"/>
              <a:t>8 (total)</a:t>
            </a:r>
          </a:p>
        </p:txBody>
      </p:sp>
      <p:sp>
        <p:nvSpPr>
          <p:cNvPr id="33" name="ZoneTexte 32">
            <a:extLst>
              <a:ext uri="{FF2B5EF4-FFF2-40B4-BE49-F238E27FC236}">
                <a16:creationId xmlns:a16="http://schemas.microsoft.com/office/drawing/2014/main" id="{F48EFADC-2FF6-AD97-5D25-77B015501DC6}"/>
              </a:ext>
            </a:extLst>
          </p:cNvPr>
          <p:cNvSpPr txBox="1"/>
          <p:nvPr/>
        </p:nvSpPr>
        <p:spPr>
          <a:xfrm>
            <a:off x="2493220" y="5111958"/>
            <a:ext cx="22252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C00000"/>
                </a:solidFill>
              </a:rPr>
              <a:t>3</a:t>
            </a:r>
            <a:r>
              <a:rPr lang="fr-FR" sz="4000" dirty="0">
                <a:solidFill>
                  <a:srgbClr val="FF9900"/>
                </a:solidFill>
              </a:rPr>
              <a:t> </a:t>
            </a:r>
            <a:r>
              <a:rPr lang="fr-FR" sz="4000" dirty="0"/>
              <a:t>+</a:t>
            </a:r>
            <a:r>
              <a:rPr lang="fr-FR" sz="4000" dirty="0">
                <a:solidFill>
                  <a:srgbClr val="FF9900"/>
                </a:solidFill>
              </a:rPr>
              <a:t>…</a:t>
            </a:r>
            <a:r>
              <a:rPr lang="fr-FR" sz="4000" dirty="0">
                <a:solidFill>
                  <a:srgbClr val="C00000"/>
                </a:solidFill>
              </a:rPr>
              <a:t> </a:t>
            </a:r>
            <a:r>
              <a:rPr lang="fr-FR" sz="4000" dirty="0"/>
              <a:t>=</a:t>
            </a:r>
            <a:r>
              <a:rPr lang="fr-FR" sz="4000" dirty="0">
                <a:solidFill>
                  <a:srgbClr val="C00000"/>
                </a:solidFill>
              </a:rPr>
              <a:t> </a:t>
            </a:r>
            <a:r>
              <a:rPr lang="fr-FR" sz="4000" dirty="0">
                <a:solidFill>
                  <a:srgbClr val="0070C0"/>
                </a:solidFill>
              </a:rPr>
              <a:t>8</a:t>
            </a:r>
          </a:p>
        </p:txBody>
      </p:sp>
      <p:sp>
        <p:nvSpPr>
          <p:cNvPr id="34" name="ZoneTexte 33">
            <a:extLst>
              <a:ext uri="{FF2B5EF4-FFF2-40B4-BE49-F238E27FC236}">
                <a16:creationId xmlns:a16="http://schemas.microsoft.com/office/drawing/2014/main" id="{A670F67A-1DC5-81F0-FFF5-0352311D4B3F}"/>
              </a:ext>
            </a:extLst>
          </p:cNvPr>
          <p:cNvSpPr txBox="1"/>
          <p:nvPr/>
        </p:nvSpPr>
        <p:spPr>
          <a:xfrm>
            <a:off x="5276602" y="5123492"/>
            <a:ext cx="26486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>
                <a:solidFill>
                  <a:srgbClr val="0070C0"/>
                </a:solidFill>
              </a:rPr>
              <a:t>8</a:t>
            </a:r>
            <a:r>
              <a:rPr lang="fr-FR" sz="4000" dirty="0"/>
              <a:t>  ̶  </a:t>
            </a:r>
            <a:r>
              <a:rPr lang="fr-FR" sz="4000" dirty="0">
                <a:solidFill>
                  <a:srgbClr val="C00000"/>
                </a:solidFill>
              </a:rPr>
              <a:t>3 </a:t>
            </a:r>
            <a:r>
              <a:rPr lang="fr-FR" sz="4000" dirty="0"/>
              <a:t>= </a:t>
            </a:r>
            <a:r>
              <a:rPr lang="fr-FR" sz="4000" dirty="0">
                <a:solidFill>
                  <a:srgbClr val="FF9900"/>
                </a:solidFill>
              </a:rPr>
              <a:t>…</a:t>
            </a:r>
            <a:r>
              <a:rPr lang="fr-FR" sz="4000" dirty="0"/>
              <a:t> </a:t>
            </a:r>
            <a:endParaRPr lang="fr-FR" sz="4000" dirty="0">
              <a:solidFill>
                <a:srgbClr val="0070C0"/>
              </a:solidFill>
            </a:endParaRPr>
          </a:p>
        </p:txBody>
      </p:sp>
      <p:sp>
        <p:nvSpPr>
          <p:cNvPr id="36" name="Espace réservé du texte 35">
            <a:extLst>
              <a:ext uri="{FF2B5EF4-FFF2-40B4-BE49-F238E27FC236}">
                <a16:creationId xmlns:a16="http://schemas.microsoft.com/office/drawing/2014/main" id="{4D61D2F3-2025-02A0-085A-2A21CD9AEC7D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37853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32" grpId="0" animBg="1"/>
      <p:bldP spid="33" grpId="0"/>
      <p:bldP spid="3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Comment représenter ? </a:t>
            </a:r>
            <a:r>
              <a:rPr lang="fr-FR" b="1" dirty="0"/>
              <a:t>2</a:t>
            </a:r>
            <a:r>
              <a:rPr lang="fr-FR" b="1" baseline="30000" dirty="0"/>
              <a:t>e</a:t>
            </a:r>
            <a:r>
              <a:rPr lang="fr-FR" b="1" dirty="0"/>
              <a:t> façon 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A012F9F-3562-CB9B-BF46-7F0AA52FABE7}"/>
              </a:ext>
            </a:extLst>
          </p:cNvPr>
          <p:cNvSpPr/>
          <p:nvPr/>
        </p:nvSpPr>
        <p:spPr>
          <a:xfrm>
            <a:off x="1023511" y="3736059"/>
            <a:ext cx="1569015" cy="12522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b="1" dirty="0"/>
              <a:t>Situation de départ : </a:t>
            </a:r>
          </a:p>
          <a:p>
            <a:pPr algn="ctr"/>
            <a:r>
              <a:rPr lang="fr-FR" b="1" dirty="0"/>
              <a:t>8 PARTS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0E01482A-DAE4-F867-8E69-4697007736DA}"/>
              </a:ext>
            </a:extLst>
          </p:cNvPr>
          <p:cNvSpPr/>
          <p:nvPr/>
        </p:nvSpPr>
        <p:spPr>
          <a:xfrm>
            <a:off x="6405265" y="3736059"/>
            <a:ext cx="1569015" cy="125228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000" b="1" dirty="0"/>
              <a:t>Situation finale : </a:t>
            </a:r>
          </a:p>
          <a:p>
            <a:pPr algn="ctr"/>
            <a:r>
              <a:rPr lang="fr-FR" b="1" dirty="0"/>
              <a:t>8 – 3 = 5 parts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D0867FDA-E76B-094C-470B-CF75C264F583}"/>
              </a:ext>
            </a:extLst>
          </p:cNvPr>
          <p:cNvSpPr/>
          <p:nvPr/>
        </p:nvSpPr>
        <p:spPr>
          <a:xfrm>
            <a:off x="3538329" y="3720935"/>
            <a:ext cx="1876301" cy="1282535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dirty="0"/>
              <a:t>Ce qu’il se passe : </a:t>
            </a:r>
          </a:p>
          <a:p>
            <a:pPr algn="ctr"/>
            <a:r>
              <a:rPr lang="fr-FR" b="1" dirty="0"/>
              <a:t>– 3 parts</a:t>
            </a:r>
          </a:p>
        </p:txBody>
      </p:sp>
      <p:cxnSp>
        <p:nvCxnSpPr>
          <p:cNvPr id="10" name="Connecteur droit avec flèche 9">
            <a:extLst>
              <a:ext uri="{FF2B5EF4-FFF2-40B4-BE49-F238E27FC236}">
                <a16:creationId xmlns:a16="http://schemas.microsoft.com/office/drawing/2014/main" id="{5919EB14-08B4-3B9E-B1F2-80EBA26E27A4}"/>
              </a:ext>
            </a:extLst>
          </p:cNvPr>
          <p:cNvCxnSpPr>
            <a:cxnSpLocks/>
          </p:cNvCxnSpPr>
          <p:nvPr/>
        </p:nvCxnSpPr>
        <p:spPr>
          <a:xfrm>
            <a:off x="2624823" y="4398723"/>
            <a:ext cx="87839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>
            <a:extLst>
              <a:ext uri="{FF2B5EF4-FFF2-40B4-BE49-F238E27FC236}">
                <a16:creationId xmlns:a16="http://schemas.microsoft.com/office/drawing/2014/main" id="{82B6FD85-3624-D227-5542-9323BE9252B4}"/>
              </a:ext>
            </a:extLst>
          </p:cNvPr>
          <p:cNvCxnSpPr>
            <a:cxnSpLocks/>
          </p:cNvCxnSpPr>
          <p:nvPr/>
        </p:nvCxnSpPr>
        <p:spPr>
          <a:xfrm>
            <a:off x="5484797" y="4398723"/>
            <a:ext cx="878398" cy="0"/>
          </a:xfrm>
          <a:prstGeom prst="straightConnector1">
            <a:avLst/>
          </a:prstGeom>
          <a:ln w="38100">
            <a:solidFill>
              <a:srgbClr val="C0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Image 5">
            <a:extLst>
              <a:ext uri="{FF2B5EF4-FFF2-40B4-BE49-F238E27FC236}">
                <a16:creationId xmlns:a16="http://schemas.microsoft.com/office/drawing/2014/main" id="{937FDAD5-523F-6FB8-F196-B75BDE184AB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5590" b="49889"/>
          <a:stretch/>
        </p:blipFill>
        <p:spPr>
          <a:xfrm>
            <a:off x="162139" y="1027742"/>
            <a:ext cx="2860404" cy="1533420"/>
          </a:xfrm>
          <a:prstGeom prst="rect">
            <a:avLst/>
          </a:prstGeom>
        </p:spPr>
      </p:pic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6786B7D0-4D14-7D33-2314-3848A57D7B47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225168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2958</TotalTime>
  <Words>167</Words>
  <Application>Microsoft Office PowerPoint</Application>
  <PresentationFormat>Affichage à l'écran (4:3)</PresentationFormat>
  <Paragraphs>37</Paragraphs>
  <Slides>6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étapes.</vt:lpstr>
      <vt:lpstr>Je cherche en suivant les 4 étapes :</vt:lpstr>
      <vt:lpstr>Comment représenter ? 1ère façon </vt:lpstr>
      <vt:lpstr>Comment représenter ? 2e façon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80</cp:revision>
  <dcterms:created xsi:type="dcterms:W3CDTF">2023-02-07T14:55:57Z</dcterms:created>
  <dcterms:modified xsi:type="dcterms:W3CDTF">2025-08-12T13:24:04Z</dcterms:modified>
</cp:coreProperties>
</file>